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46" r:id="rId1"/>
  </p:sldMasterIdLst>
  <p:notesMasterIdLst>
    <p:notesMasterId r:id="rId8"/>
  </p:notesMasterIdLst>
  <p:sldIdLst>
    <p:sldId id="256" r:id="rId2"/>
    <p:sldId id="258" r:id="rId3"/>
    <p:sldId id="260" r:id="rId4"/>
    <p:sldId id="265" r:id="rId5"/>
    <p:sldId id="262" r:id="rId6"/>
    <p:sldId id="259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3AD90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3.jpeg>
</file>

<file path=ppt/media/image14.pn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png>
</file>

<file path=ppt/media/image22.jpg>
</file>

<file path=ppt/media/image23.jpeg>
</file>

<file path=ppt/media/image24.jpeg>
</file>

<file path=ppt/media/image3.png>
</file>

<file path=ppt/media/image32.jpeg>
</file>

<file path=ppt/media/image33.png>
</file>

<file path=ppt/media/image34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026CF-1A9C-4E20-B502-048AFA381B0B}" type="datetimeFigureOut">
              <a:rPr lang="fr-FR" smtClean="0"/>
              <a:t>21/12/2016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9848A-F290-4305-B15B-7EF3943A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0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90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59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FCF9-F5CF-420E-A1B0-A266EB4B2B52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16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FE64-35EA-4F72-807E-F86F6383E6C8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63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000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9174-678B-48F8-99B9-EA995D500594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301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412C-CC0D-48E1-AA4F-F20F1F0F6E25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212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F1F1-39F2-42CC-80FE-4D36B5D0C7B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8175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15B5-2403-4FFB-AB3A-E8B96FFA05F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87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D480-F89C-4346-B929-953AD00A36E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62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BAD47-5D23-4352-B1C1-8518CF44848B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91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A32C-D6F8-4A4B-9A75-D1A4496E42F3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2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58D8C-8022-43EC-BB7F-63C33D354456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698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031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41B-F3FE-46AD-882D-3906B5174D3D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700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10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3AF3-8B36-4453-948F-C784BEFDA95D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9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05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0E710-CB27-4ADF-8AE1-D1310A4CFEBA}" type="datetime1">
              <a:rPr lang="fr-FR" smtClean="0"/>
              <a:t>21/12/2016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0699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98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2868-D666-424E-AD98-AE135322B773}" type="datetime1">
              <a:rPr lang="fr-FR" smtClean="0"/>
              <a:t>21/12/2016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85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20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3D22-7799-4C8B-91D8-FC31AA31134B}" type="datetime1">
              <a:rPr lang="fr-FR" smtClean="0"/>
              <a:t>21/12/2016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863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18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B33F-62F4-41A6-9B0E-418BFAF638AC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01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A410-4A85-4527-9CF0-18D576B1FBDE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44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64DD931-131E-41D2-98E2-63FFE7FF55C0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794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hyperlink" Target="mailto:contact.ams@ressorts.n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4.png"/><Relationship Id="rId5" Type="http://schemas.openxmlformats.org/officeDocument/2006/relationships/image" Target="../media/image6.png"/><Relationship Id="rId4" Type="http://schemas.openxmlformats.org/officeDocument/2006/relationships/hyperlink" Target="mailto:vgentot@rvf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347" y="1564391"/>
            <a:ext cx="7418361" cy="6857999"/>
          </a:xfrm>
          <a:prstGeom prst="rect">
            <a:avLst/>
          </a:prstGeom>
        </p:spPr>
      </p:pic>
      <p:pic>
        <p:nvPicPr>
          <p:cNvPr id="35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7" t="78965" r="7287" b="5870"/>
          <a:stretch/>
        </p:blipFill>
        <p:spPr bwMode="auto">
          <a:xfrm>
            <a:off x="6402791" y="785689"/>
            <a:ext cx="1466549" cy="1095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070673" y="2334321"/>
            <a:ext cx="4526842" cy="1071834"/>
          </a:xfrm>
        </p:spPr>
        <p:txBody>
          <a:bodyPr/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Groupe DMI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936" y="3407894"/>
            <a:ext cx="3242415" cy="1388534"/>
          </a:xfrm>
        </p:spPr>
        <p:txBody>
          <a:bodyPr/>
          <a:lstStyle/>
          <a:p>
            <a:pPr algn="ctr"/>
            <a:r>
              <a:rPr lang="fr-FR" dirty="0"/>
              <a:t>Fabrication de Ressorts et de Bennes</a:t>
            </a:r>
          </a:p>
        </p:txBody>
      </p:sp>
      <p:cxnSp>
        <p:nvCxnSpPr>
          <p:cNvPr id="5" name="Connecteur droit avec flèche 4"/>
          <p:cNvCxnSpPr>
            <a:endCxn id="44" idx="2"/>
          </p:cNvCxnSpPr>
          <p:nvPr/>
        </p:nvCxnSpPr>
        <p:spPr>
          <a:xfrm flipV="1">
            <a:off x="9141577" y="2317357"/>
            <a:ext cx="112663" cy="1878077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12" idx="2"/>
          </p:cNvCxnSpPr>
          <p:nvPr/>
        </p:nvCxnSpPr>
        <p:spPr>
          <a:xfrm flipH="1" flipV="1">
            <a:off x="7114682" y="2317357"/>
            <a:ext cx="1848343" cy="229697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endCxn id="45" idx="2"/>
          </p:cNvCxnSpPr>
          <p:nvPr/>
        </p:nvCxnSpPr>
        <p:spPr>
          <a:xfrm flipV="1">
            <a:off x="9568266" y="2305837"/>
            <a:ext cx="1825532" cy="237522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7638124" y="5131621"/>
            <a:ext cx="40754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3 usines dans les Hauts-de-France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737421" y="5396906"/>
            <a:ext cx="18145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800" b="1" dirty="0">
                <a:solidFill>
                  <a:schemeClr val="accent6"/>
                </a:solidFill>
              </a:rPr>
              <a:t>Division</a:t>
            </a:r>
          </a:p>
          <a:p>
            <a:pPr algn="ctr"/>
            <a:r>
              <a:rPr lang="fr-FR" sz="2800" b="1" dirty="0">
                <a:solidFill>
                  <a:schemeClr val="accent6"/>
                </a:solidFill>
              </a:rPr>
              <a:t>Ressorts</a:t>
            </a:r>
            <a:endParaRPr lang="fr-FR" sz="2800" dirty="0"/>
          </a:p>
        </p:txBody>
      </p:sp>
      <p:sp>
        <p:nvSpPr>
          <p:cNvPr id="42" name="Ellipse 41"/>
          <p:cNvSpPr/>
          <p:nvPr/>
        </p:nvSpPr>
        <p:spPr>
          <a:xfrm>
            <a:off x="8545615" y="3872184"/>
            <a:ext cx="1243913" cy="1194488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6360731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565" y="267791"/>
            <a:ext cx="771759" cy="53569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222" y="785689"/>
            <a:ext cx="1490053" cy="1112769"/>
          </a:xfrm>
          <a:prstGeom prst="rect">
            <a:avLst/>
          </a:prstGeom>
        </p:spPr>
      </p:pic>
      <p:sp>
        <p:nvSpPr>
          <p:cNvPr id="44" name="Rectangle à coins arrondis 43"/>
          <p:cNvSpPr/>
          <p:nvPr/>
        </p:nvSpPr>
        <p:spPr>
          <a:xfrm>
            <a:off x="8500289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6371222" y="1898458"/>
            <a:ext cx="149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Nibas</a:t>
            </a:r>
            <a:r>
              <a:rPr lang="fr-FR" dirty="0"/>
              <a:t>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r>
              <a:rPr lang="fr-FR" dirty="0"/>
              <a:t>)</a:t>
            </a: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536" y="258097"/>
            <a:ext cx="1483351" cy="530246"/>
          </a:xfrm>
          <a:prstGeom prst="round2SameRect">
            <a:avLst>
              <a:gd name="adj1" fmla="val 43163"/>
              <a:gd name="adj2" fmla="val 0"/>
            </a:avLst>
          </a:prstGeom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3" t="45097" r="8131" b="40153"/>
          <a:stretch/>
        </p:blipFill>
        <p:spPr bwMode="auto">
          <a:xfrm>
            <a:off x="8515537" y="792415"/>
            <a:ext cx="1484508" cy="1103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Rectangle à coins arrondis 44"/>
          <p:cNvSpPr/>
          <p:nvPr/>
        </p:nvSpPr>
        <p:spPr>
          <a:xfrm>
            <a:off x="10639847" y="24250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8478175" y="1886587"/>
            <a:ext cx="155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Wattrelos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59</a:t>
            </a:r>
            <a:r>
              <a:rPr lang="fr-FR" dirty="0"/>
              <a:t>)</a:t>
            </a:r>
          </a:p>
        </p:txBody>
      </p:sp>
      <p:grpSp>
        <p:nvGrpSpPr>
          <p:cNvPr id="43" name="Groupe 42"/>
          <p:cNvGrpSpPr/>
          <p:nvPr/>
        </p:nvGrpSpPr>
        <p:grpSpPr>
          <a:xfrm>
            <a:off x="10649150" y="788895"/>
            <a:ext cx="1494536" cy="1096882"/>
            <a:chOff x="7112358" y="831228"/>
            <a:chExt cx="4442592" cy="2536556"/>
          </a:xfrm>
        </p:grpSpPr>
        <p:pic>
          <p:nvPicPr>
            <p:cNvPr id="56" name="Image 55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545725"/>
              <a:ext cx="1019174" cy="419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" name="Image 56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97"/>
            <a:stretch>
              <a:fillRect/>
            </a:stretch>
          </p:blipFill>
          <p:spPr bwMode="auto">
            <a:xfrm>
              <a:off x="9400031" y="2558156"/>
              <a:ext cx="895349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" name="Image 57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3" b="7100"/>
            <a:stretch>
              <a:fillRect/>
            </a:stretch>
          </p:blipFill>
          <p:spPr bwMode="auto">
            <a:xfrm>
              <a:off x="10326226" y="2564775"/>
              <a:ext cx="1228724" cy="800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Image 58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358" y="2545725"/>
              <a:ext cx="1190625" cy="81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Image 59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0504" y="2977258"/>
              <a:ext cx="904876" cy="390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Image 60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964826"/>
              <a:ext cx="1019174" cy="400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Image 61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94" b="18832"/>
            <a:stretch>
              <a:fillRect/>
            </a:stretch>
          </p:blipFill>
          <p:spPr bwMode="auto">
            <a:xfrm>
              <a:off x="7113276" y="831228"/>
              <a:ext cx="4419600" cy="1695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7" name="ZoneTexte 46"/>
          <p:cNvSpPr txBox="1"/>
          <p:nvPr/>
        </p:nvSpPr>
        <p:spPr>
          <a:xfrm>
            <a:off x="10566609" y="1886587"/>
            <a:ext cx="16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 Quentin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r>
              <a:rPr lang="fr-FR" dirty="0"/>
              <a:t>)</a:t>
            </a: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96" y="4943260"/>
            <a:ext cx="595564" cy="1861397"/>
          </a:xfrm>
          <a:prstGeom prst="rect">
            <a:avLst/>
          </a:prstGeom>
        </p:spPr>
      </p:pic>
      <p:pic>
        <p:nvPicPr>
          <p:cNvPr id="1026" name="Picture 2" descr="http://eurobenne.fr/LOGO.JPG"/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6" t="8208" r="8419" b="4332"/>
          <a:stretch/>
        </p:blipFill>
        <p:spPr bwMode="auto">
          <a:xfrm>
            <a:off x="11126159" y="253453"/>
            <a:ext cx="533400" cy="52449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09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1187062">
            <a:off x="7933591" y="1371156"/>
            <a:ext cx="3556181" cy="618913"/>
          </a:xfrm>
        </p:spPr>
        <p:txBody>
          <a:bodyPr/>
          <a:lstStyle/>
          <a:p>
            <a:r>
              <a:rPr lang="fr-FR" b="1" dirty="0">
                <a:solidFill>
                  <a:schemeClr val="accent6"/>
                </a:solidFill>
              </a:rPr>
              <a:t>Profil groupe DMI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0763" y="2361218"/>
            <a:ext cx="2333757" cy="240198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Chiffres d’Affaires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 12 000 000 € / an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Effectif Total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104 Personnes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Effectif Division Ressorts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70 Personnes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247584" y="669603"/>
            <a:ext cx="478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accent6">
                    <a:lumMod val="75000"/>
                  </a:schemeClr>
                </a:solidFill>
              </a:rPr>
              <a:t>Division Ressorts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247584" y="1584613"/>
            <a:ext cx="4852086" cy="3399279"/>
          </a:xfrm>
          <a:prstGeom prst="rect">
            <a:avLst/>
          </a:prstGeom>
          <a:solidFill>
            <a:srgbClr val="008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riangle rectangle 21"/>
          <p:cNvSpPr/>
          <p:nvPr/>
        </p:nvSpPr>
        <p:spPr>
          <a:xfrm rot="10800000" flipH="1">
            <a:off x="3247584" y="4983891"/>
            <a:ext cx="4852086" cy="980303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>
            <a:off x="8099670" y="4983891"/>
            <a:ext cx="2634851" cy="980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247583" y="3413413"/>
            <a:ext cx="4852087" cy="157047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8099670" y="669603"/>
            <a:ext cx="0" cy="4314289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3180423" y="4983892"/>
            <a:ext cx="4919248" cy="98030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ylindre 33"/>
          <p:cNvSpPr/>
          <p:nvPr/>
        </p:nvSpPr>
        <p:spPr>
          <a:xfrm>
            <a:off x="7473595" y="1584613"/>
            <a:ext cx="626076" cy="3605225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Cylindre 34"/>
          <p:cNvSpPr/>
          <p:nvPr/>
        </p:nvSpPr>
        <p:spPr>
          <a:xfrm>
            <a:off x="6785043" y="3413412"/>
            <a:ext cx="626076" cy="1875279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rganigramme : Données 39"/>
          <p:cNvSpPr/>
          <p:nvPr/>
        </p:nvSpPr>
        <p:spPr>
          <a:xfrm rot="5400000">
            <a:off x="7517234" y="2406411"/>
            <a:ext cx="4100818" cy="2333755"/>
          </a:xfrm>
          <a:prstGeom prst="flowChartInputOutpu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3247583" y="1584613"/>
            <a:ext cx="422601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AMS</a:t>
            </a:r>
          </a:p>
          <a:p>
            <a:pPr algn="r"/>
            <a:r>
              <a:rPr lang="fr-FR" dirty="0"/>
              <a:t>CA : 6 Millions € / an</a:t>
            </a:r>
          </a:p>
          <a:p>
            <a:pPr algn="r"/>
            <a:r>
              <a:rPr lang="fr-FR" dirty="0"/>
              <a:t>Effectif : 35</a:t>
            </a:r>
          </a:p>
          <a:p>
            <a:pPr algn="r"/>
            <a:r>
              <a:rPr lang="fr-FR" dirty="0"/>
              <a:t>Certification : ISO TS 16949 &amp; ISO 9001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3247583" y="3413412"/>
            <a:ext cx="35374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RVF</a:t>
            </a:r>
          </a:p>
          <a:p>
            <a:pPr algn="r"/>
            <a:r>
              <a:rPr lang="fr-FR" dirty="0"/>
              <a:t>CA : 3 Millions € / an</a:t>
            </a:r>
          </a:p>
          <a:p>
            <a:pPr algn="r"/>
            <a:r>
              <a:rPr lang="fr-FR" dirty="0"/>
              <a:t>Effectif : 35</a:t>
            </a:r>
          </a:p>
          <a:p>
            <a:pPr algn="r"/>
            <a:r>
              <a:rPr lang="fr-FR" dirty="0"/>
              <a:t>Certification : ISO 9001</a:t>
            </a:r>
          </a:p>
          <a:p>
            <a:pPr algn="r"/>
            <a:endParaRPr lang="fr-FR" dirty="0"/>
          </a:p>
        </p:txBody>
      </p:sp>
      <p:sp>
        <p:nvSpPr>
          <p:cNvPr id="3" name="Accolade ouvrante 2"/>
          <p:cNvSpPr/>
          <p:nvPr/>
        </p:nvSpPr>
        <p:spPr>
          <a:xfrm>
            <a:off x="2148840" y="1584613"/>
            <a:ext cx="797649" cy="4379582"/>
          </a:xfrm>
          <a:prstGeom prst="leftBrace">
            <a:avLst>
              <a:gd name="adj1" fmla="val 3794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 rot="16200000">
            <a:off x="1198732" y="3543571"/>
            <a:ext cx="14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 2 Usines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78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Secteurs et Clients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987420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err="1"/>
              <a:t>Faurecia</a:t>
            </a:r>
            <a:endParaRPr lang="fr-FR" dirty="0"/>
          </a:p>
          <a:p>
            <a:r>
              <a:rPr lang="fr-FR" dirty="0"/>
              <a:t>Valeo</a:t>
            </a:r>
          </a:p>
          <a:p>
            <a:r>
              <a:rPr lang="fr-FR" dirty="0"/>
              <a:t>Coutier</a:t>
            </a:r>
          </a:p>
        </p:txBody>
      </p:sp>
      <p:sp>
        <p:nvSpPr>
          <p:cNvPr id="20" name="Bouée 19"/>
          <p:cNvSpPr/>
          <p:nvPr/>
        </p:nvSpPr>
        <p:spPr>
          <a:xfrm>
            <a:off x="1987421" y="2566108"/>
            <a:ext cx="2382419" cy="2382419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1" name="Bouée 20"/>
          <p:cNvSpPr/>
          <p:nvPr/>
        </p:nvSpPr>
        <p:spPr>
          <a:xfrm>
            <a:off x="5069630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Bouée 21"/>
          <p:cNvSpPr/>
          <p:nvPr/>
        </p:nvSpPr>
        <p:spPr>
          <a:xfrm>
            <a:off x="8151841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Secteurs 23"/>
          <p:cNvSpPr/>
          <p:nvPr/>
        </p:nvSpPr>
        <p:spPr>
          <a:xfrm>
            <a:off x="1987421" y="2566107"/>
            <a:ext cx="2397967" cy="2382420"/>
          </a:xfrm>
          <a:prstGeom prst="pie">
            <a:avLst>
              <a:gd name="adj1" fmla="val 5427000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2291688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2481943" y="3341817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50%</a:t>
            </a:r>
          </a:p>
        </p:txBody>
      </p:sp>
      <p:sp>
        <p:nvSpPr>
          <p:cNvPr id="27" name="Secteurs 26"/>
          <p:cNvSpPr/>
          <p:nvPr/>
        </p:nvSpPr>
        <p:spPr>
          <a:xfrm>
            <a:off x="5069630" y="2566107"/>
            <a:ext cx="2397967" cy="2382420"/>
          </a:xfrm>
          <a:prstGeom prst="pie">
            <a:avLst>
              <a:gd name="adj1" fmla="val 19555409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Ellipse 27"/>
          <p:cNvSpPr/>
          <p:nvPr/>
        </p:nvSpPr>
        <p:spPr>
          <a:xfrm>
            <a:off x="5373897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5564152" y="3341816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15%</a:t>
            </a:r>
          </a:p>
        </p:txBody>
      </p:sp>
      <p:sp>
        <p:nvSpPr>
          <p:cNvPr id="30" name="Secteurs 29"/>
          <p:cNvSpPr/>
          <p:nvPr/>
        </p:nvSpPr>
        <p:spPr>
          <a:xfrm>
            <a:off x="8151839" y="2566107"/>
            <a:ext cx="2397967" cy="2382420"/>
          </a:xfrm>
          <a:prstGeom prst="pie">
            <a:avLst>
              <a:gd name="adj1" fmla="val 2359775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Ellipse 30"/>
          <p:cNvSpPr/>
          <p:nvPr/>
        </p:nvSpPr>
        <p:spPr>
          <a:xfrm>
            <a:off x="8456109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ZoneTexte 33"/>
          <p:cNvSpPr txBox="1"/>
          <p:nvPr/>
        </p:nvSpPr>
        <p:spPr>
          <a:xfrm>
            <a:off x="8646361" y="3341815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35%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1902381" y="1937266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Automobile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4976323" y="1752599"/>
            <a:ext cx="2552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Appareillages Electriques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8074574" y="1949458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Autres</a:t>
            </a:r>
          </a:p>
        </p:txBody>
      </p:sp>
      <p:sp>
        <p:nvSpPr>
          <p:cNvPr id="38" name="Espace réservé du contenu 2"/>
          <p:cNvSpPr>
            <a:spLocks noGrp="1"/>
          </p:cNvSpPr>
          <p:nvPr>
            <p:ph sz="half" idx="1"/>
          </p:nvPr>
        </p:nvSpPr>
        <p:spPr>
          <a:xfrm>
            <a:off x="5077403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/>
              <a:t>Schneider</a:t>
            </a:r>
          </a:p>
          <a:p>
            <a:r>
              <a:rPr lang="fr-FR" dirty="0"/>
              <a:t>ABB</a:t>
            </a:r>
          </a:p>
        </p:txBody>
      </p:sp>
      <p:sp>
        <p:nvSpPr>
          <p:cNvPr id="39" name="Accolade fermante 38"/>
          <p:cNvSpPr/>
          <p:nvPr/>
        </p:nvSpPr>
        <p:spPr>
          <a:xfrm>
            <a:off x="10627070" y="1752599"/>
            <a:ext cx="606988" cy="3240475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ccolade fermante 39"/>
          <p:cNvSpPr/>
          <p:nvPr/>
        </p:nvSpPr>
        <p:spPr>
          <a:xfrm>
            <a:off x="10627070" y="5115701"/>
            <a:ext cx="606988" cy="1589216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11311309" y="2089713"/>
            <a:ext cx="3545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SECTEURS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11311310" y="4916075"/>
            <a:ext cx="3545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CLIENTS</a:t>
            </a:r>
          </a:p>
        </p:txBody>
      </p:sp>
      <p:sp>
        <p:nvSpPr>
          <p:cNvPr id="32" name="Espace réservé du contenu 2"/>
          <p:cNvSpPr>
            <a:spLocks noGrp="1"/>
          </p:cNvSpPr>
          <p:nvPr>
            <p:ph sz="half" idx="1"/>
          </p:nvPr>
        </p:nvSpPr>
        <p:spPr>
          <a:xfrm>
            <a:off x="8151839" y="5115698"/>
            <a:ext cx="2382419" cy="1632077"/>
          </a:xfrm>
        </p:spPr>
        <p:txBody>
          <a:bodyPr>
            <a:normAutofit fontScale="85000" lnSpcReduction="10000"/>
          </a:bodyPr>
          <a:lstStyle/>
          <a:p>
            <a:r>
              <a:rPr lang="fr-FR" dirty="0" smtClean="0"/>
              <a:t>SEB (Électroménager)</a:t>
            </a:r>
            <a:endParaRPr lang="fr-FR" dirty="0"/>
          </a:p>
          <a:p>
            <a:r>
              <a:rPr lang="fr-FR" dirty="0" smtClean="0"/>
              <a:t>Van de </a:t>
            </a:r>
            <a:r>
              <a:rPr lang="fr-FR" dirty="0" err="1" smtClean="0"/>
              <a:t>Wiele</a:t>
            </a:r>
            <a:r>
              <a:rPr lang="fr-FR" dirty="0"/>
              <a:t> </a:t>
            </a:r>
            <a:r>
              <a:rPr lang="fr-FR" dirty="0" smtClean="0"/>
              <a:t>(Textile)</a:t>
            </a:r>
            <a:endParaRPr lang="fr-FR" dirty="0"/>
          </a:p>
          <a:p>
            <a:r>
              <a:rPr lang="fr-FR" dirty="0" err="1" smtClean="0"/>
              <a:t>Thirard</a:t>
            </a:r>
            <a:r>
              <a:rPr lang="fr-FR" dirty="0"/>
              <a:t> </a:t>
            </a:r>
            <a:r>
              <a:rPr lang="fr-FR"/>
              <a:t>(</a:t>
            </a:r>
            <a:r>
              <a:rPr lang="fr-FR" smtClean="0"/>
              <a:t>Serrurerie)</a:t>
            </a:r>
            <a:endParaRPr lang="fr-FR" dirty="0"/>
          </a:p>
          <a:p>
            <a:r>
              <a:rPr lang="fr-FR" dirty="0" err="1" smtClean="0"/>
              <a:t>Delabie</a:t>
            </a:r>
            <a:r>
              <a:rPr lang="fr-FR" dirty="0"/>
              <a:t> </a:t>
            </a:r>
            <a:r>
              <a:rPr lang="fr-FR" dirty="0" smtClean="0"/>
              <a:t>(</a:t>
            </a:r>
            <a:r>
              <a:rPr lang="fr-FR" dirty="0" smtClean="0"/>
              <a:t>Robinetterie)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728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Exemples du domaine d’application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070" y="1790301"/>
            <a:ext cx="2045411" cy="1642090"/>
          </a:xfrm>
          <a:prstGeom prst="ellipse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4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2092754"/>
            <a:ext cx="2471188" cy="1913777"/>
          </a:xfrm>
          <a:prstGeom prst="ellipse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6" t="1294" r="5576" b="1"/>
          <a:stretch/>
        </p:blipFill>
        <p:spPr>
          <a:xfrm>
            <a:off x="1411297" y="2645207"/>
            <a:ext cx="1739900" cy="2421890"/>
          </a:xfrm>
          <a:prstGeom prst="ellipse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579" y="1790301"/>
            <a:ext cx="1425666" cy="1907245"/>
          </a:xfrm>
          <a:prstGeom prst="ellipse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4235131"/>
            <a:ext cx="2471188" cy="1663933"/>
          </a:xfrm>
          <a:prstGeom prst="ellipse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246" y="3397684"/>
            <a:ext cx="1717855" cy="17145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610" y="5112184"/>
            <a:ext cx="2306408" cy="1529917"/>
          </a:xfrm>
          <a:prstGeom prst="ellipse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276" y="5114768"/>
            <a:ext cx="2291000" cy="1527333"/>
          </a:xfrm>
          <a:prstGeom prst="ellipse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0114309" y="1384559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clés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8946707" y="2836687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direction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7190917" y="1246059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levier de vitesse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617348" y="4420766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frein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10114309" y="4444070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</a:t>
            </a:r>
          </a:p>
          <a:p>
            <a:pPr algn="ctr"/>
            <a:r>
              <a:rPr lang="fr-FR" dirty="0"/>
              <a:t>de poignée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3551636" y="1386018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Robinetterie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3551636" y="6127664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Boutons de fer à repasser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292752" y="1926914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Ressorts de poignée de porte</a:t>
            </a:r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394" y="3253761"/>
            <a:ext cx="1377056" cy="1907245"/>
          </a:xfrm>
          <a:prstGeom prst="ellipse">
            <a:avLst/>
          </a:prstGeom>
        </p:spPr>
      </p:pic>
      <p:sp>
        <p:nvSpPr>
          <p:cNvPr id="23" name="ZoneTexte 22"/>
          <p:cNvSpPr txBox="1"/>
          <p:nvPr/>
        </p:nvSpPr>
        <p:spPr>
          <a:xfrm>
            <a:off x="5890292" y="2767701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</a:t>
            </a:r>
            <a:r>
              <a:rPr lang="fr-FR" dirty="0" smtClean="0"/>
              <a:t>siège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06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6016502"/>
            <a:ext cx="12118374" cy="710684"/>
          </a:xfrm>
        </p:spPr>
        <p:txBody>
          <a:bodyPr>
            <a:normAutofit/>
          </a:bodyPr>
          <a:lstStyle/>
          <a:p>
            <a:r>
              <a:rPr lang="fr-FR" sz="4000" b="1" dirty="0">
                <a:solidFill>
                  <a:schemeClr val="accent6">
                    <a:lumMod val="75000"/>
                  </a:schemeClr>
                </a:solidFill>
              </a:rPr>
              <a:t>Gamme de Produits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90" y="3635354"/>
            <a:ext cx="768952" cy="15206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361" y="4004994"/>
            <a:ext cx="312387" cy="78135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303" y="4004994"/>
            <a:ext cx="448781" cy="7258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293" y="3907015"/>
            <a:ext cx="895559" cy="124897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225" y="3944762"/>
            <a:ext cx="1328525" cy="124897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9244" y="3962128"/>
            <a:ext cx="1527018" cy="119675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8"/>
          <a:srcRect l="11140" t="17516" r="9263" b="8527"/>
          <a:stretch/>
        </p:blipFill>
        <p:spPr>
          <a:xfrm>
            <a:off x="4019207" y="4150827"/>
            <a:ext cx="849086" cy="70912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3342" y="4004290"/>
            <a:ext cx="1623327" cy="1239817"/>
          </a:xfrm>
          <a:prstGeom prst="rect">
            <a:avLst/>
          </a:prstGeom>
        </p:spPr>
      </p:pic>
      <p:sp>
        <p:nvSpPr>
          <p:cNvPr id="14" name="Ellipse 13"/>
          <p:cNvSpPr/>
          <p:nvPr/>
        </p:nvSpPr>
        <p:spPr>
          <a:xfrm>
            <a:off x="1277908" y="3416215"/>
            <a:ext cx="2578313" cy="19034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3958473" y="3453984"/>
            <a:ext cx="2115371" cy="200768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176096" y="3506386"/>
            <a:ext cx="1884784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8163132" y="3453984"/>
            <a:ext cx="1903445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10168829" y="3415124"/>
            <a:ext cx="1949546" cy="2308246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/>
          <p:cNvSpPr txBox="1"/>
          <p:nvPr/>
        </p:nvSpPr>
        <p:spPr>
          <a:xfrm>
            <a:off x="8343442" y="2807653"/>
            <a:ext cx="1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fil plat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4066716" y="2778874"/>
            <a:ext cx="18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Torsion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6348327" y="2778874"/>
            <a:ext cx="154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Traction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522407" y="2778875"/>
            <a:ext cx="208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Compression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136243" y="2917373"/>
            <a:ext cx="208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Fil Formé</a:t>
            </a:r>
          </a:p>
        </p:txBody>
      </p:sp>
      <p:cxnSp>
        <p:nvCxnSpPr>
          <p:cNvPr id="33" name="Connecteur droit 32"/>
          <p:cNvCxnSpPr/>
          <p:nvPr/>
        </p:nvCxnSpPr>
        <p:spPr>
          <a:xfrm>
            <a:off x="8537419" y="1390884"/>
            <a:ext cx="1090288" cy="411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>
            <a:off x="2159407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5" name="Connecteur droit 34"/>
          <p:cNvCxnSpPr/>
          <p:nvPr/>
        </p:nvCxnSpPr>
        <p:spPr>
          <a:xfrm>
            <a:off x="2159407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6721165" y="1379369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7" name="Connecteur droit 36"/>
          <p:cNvCxnSpPr/>
          <p:nvPr/>
        </p:nvCxnSpPr>
        <p:spPr>
          <a:xfrm>
            <a:off x="6721165" y="1289783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10692576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/>
          <p:cNvCxnSpPr/>
          <p:nvPr/>
        </p:nvCxnSpPr>
        <p:spPr>
          <a:xfrm>
            <a:off x="10692576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654614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Connecteur droit 42"/>
          <p:cNvCxnSpPr/>
          <p:nvPr/>
        </p:nvCxnSpPr>
        <p:spPr>
          <a:xfrm>
            <a:off x="4654614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1883422" y="607084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3,5 mm</a:t>
            </a:r>
          </a:p>
        </p:txBody>
      </p:sp>
      <p:sp>
        <p:nvSpPr>
          <p:cNvPr id="45" name="ZoneTexte 44"/>
          <p:cNvSpPr txBox="1"/>
          <p:nvPr/>
        </p:nvSpPr>
        <p:spPr>
          <a:xfrm>
            <a:off x="4378629" y="600949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6,0 mm</a:t>
            </a:r>
          </a:p>
        </p:txBody>
      </p:sp>
      <p:sp>
        <p:nvSpPr>
          <p:cNvPr id="46" name="ZoneTexte 45"/>
          <p:cNvSpPr txBox="1"/>
          <p:nvPr/>
        </p:nvSpPr>
        <p:spPr>
          <a:xfrm>
            <a:off x="6481502" y="462449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0,25 à 6,0 mm</a:t>
            </a:r>
          </a:p>
        </p:txBody>
      </p:sp>
      <p:sp>
        <p:nvSpPr>
          <p:cNvPr id="47" name="ZoneTexte 46"/>
          <p:cNvSpPr txBox="1"/>
          <p:nvPr/>
        </p:nvSpPr>
        <p:spPr>
          <a:xfrm>
            <a:off x="8026333" y="461058"/>
            <a:ext cx="2192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Largeur 2 à 20 mm</a:t>
            </a:r>
          </a:p>
          <a:p>
            <a:pPr algn="ctr"/>
            <a:r>
              <a:rPr lang="fr-FR" dirty="0"/>
              <a:t>Epaisseur 0,2 à 5 mm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10438962" y="469578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10,0 mm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5</a:t>
            </a:fld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8537419" y="1481042"/>
            <a:ext cx="1090288" cy="618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9" name="Connecteur droit 48"/>
          <p:cNvCxnSpPr/>
          <p:nvPr/>
        </p:nvCxnSpPr>
        <p:spPr>
          <a:xfrm flipH="1">
            <a:off x="8431494" y="1481042"/>
            <a:ext cx="2382" cy="6183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291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à coins arrondis 33"/>
          <p:cNvSpPr/>
          <p:nvPr/>
        </p:nvSpPr>
        <p:spPr>
          <a:xfrm>
            <a:off x="1402250" y="787587"/>
            <a:ext cx="3549122" cy="25527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>
          <a:xfrm>
            <a:off x="5362575" y="0"/>
            <a:ext cx="7908582" cy="6858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11408" y="-229864"/>
            <a:ext cx="3549121" cy="1760403"/>
          </a:xfrm>
        </p:spPr>
        <p:txBody>
          <a:bodyPr anchor="ctr"/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La Division Ressorts c’est 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11408" y="650338"/>
            <a:ext cx="6240990" cy="2740116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3 000 000 de Ressorts Fabriqués par jour</a:t>
            </a:r>
          </a:p>
          <a:p>
            <a:r>
              <a:rPr lang="fr-FR" dirty="0">
                <a:solidFill>
                  <a:schemeClr val="bg1"/>
                </a:solidFill>
              </a:rPr>
              <a:t>Plus de 100 Machines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moyens de contrôle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exportations dans le monde entier</a:t>
            </a:r>
          </a:p>
          <a:p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0" y="3217040"/>
            <a:ext cx="6762750" cy="3314700"/>
          </a:xfrm>
          <a:prstGeom prst="rect">
            <a:avLst/>
          </a:prstGeom>
        </p:spPr>
      </p:pic>
      <p:sp>
        <p:nvSpPr>
          <p:cNvPr id="35" name="Rectangle à coins arrondis 34"/>
          <p:cNvSpPr/>
          <p:nvPr/>
        </p:nvSpPr>
        <p:spPr>
          <a:xfrm>
            <a:off x="1390256" y="3560907"/>
            <a:ext cx="3549122" cy="256616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Espace réservé du texte 3"/>
          <p:cNvSpPr txBox="1">
            <a:spLocks/>
          </p:cNvSpPr>
          <p:nvPr/>
        </p:nvSpPr>
        <p:spPr>
          <a:xfrm>
            <a:off x="1390257" y="4298272"/>
            <a:ext cx="3549121" cy="182880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RVF Ressorts</a:t>
            </a:r>
          </a:p>
          <a:p>
            <a:r>
              <a:rPr lang="fr-FR" dirty="0">
                <a:solidFill>
                  <a:schemeClr val="bg1"/>
                </a:solidFill>
              </a:rPr>
              <a:t>Tel : 03-20-70-08-47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4"/>
              </a:rPr>
              <a:t>contact@rvf.com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Site Web : www.rvf.com</a:t>
            </a: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50" y="3574373"/>
            <a:ext cx="3525134" cy="1312806"/>
          </a:xfrm>
          <a:prstGeom prst="round2SameRect">
            <a:avLst>
              <a:gd name="adj1" fmla="val 31512"/>
              <a:gd name="adj2" fmla="val 0"/>
            </a:avLst>
          </a:prstGeom>
          <a:ln>
            <a:noFill/>
          </a:ln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84" y="824973"/>
            <a:ext cx="1771146" cy="1216186"/>
          </a:xfrm>
          <a:prstGeom prst="rect">
            <a:avLst/>
          </a:prstGeom>
        </p:spPr>
      </p:pic>
      <p:sp>
        <p:nvSpPr>
          <p:cNvPr id="40" name="Espace réservé du texte 3"/>
          <p:cNvSpPr txBox="1">
            <a:spLocks/>
          </p:cNvSpPr>
          <p:nvPr/>
        </p:nvSpPr>
        <p:spPr>
          <a:xfrm>
            <a:off x="1402250" y="1530539"/>
            <a:ext cx="3549121" cy="1809748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  <a:p>
            <a:r>
              <a:rPr lang="fr-FR" dirty="0">
                <a:solidFill>
                  <a:schemeClr val="bg1"/>
                </a:solidFill>
              </a:rPr>
              <a:t>Tel : 03-22-30-41-90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7"/>
              </a:rPr>
              <a:t>contact.ams@ressorts.net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Site Web : www.ams-ressorts.com</a:t>
            </a:r>
          </a:p>
        </p:txBody>
      </p:sp>
      <p:sp>
        <p:nvSpPr>
          <p:cNvPr id="41" name="ZoneTexte 40"/>
          <p:cNvSpPr txBox="1"/>
          <p:nvPr/>
        </p:nvSpPr>
        <p:spPr>
          <a:xfrm>
            <a:off x="781452" y="29816"/>
            <a:ext cx="478961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schemeClr val="accent6"/>
                </a:solidFill>
              </a:rPr>
              <a:t>Contact :</a:t>
            </a:r>
          </a:p>
          <a:p>
            <a:pPr algn="ctr"/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2752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AC08F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2930</TotalTime>
  <Words>264</Words>
  <Application>Microsoft Office PowerPoint</Application>
  <PresentationFormat>Grand écran</PresentationFormat>
  <Paragraphs>87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Parallaxe</vt:lpstr>
      <vt:lpstr>Groupe DMI</vt:lpstr>
      <vt:lpstr>Profil groupe DMI</vt:lpstr>
      <vt:lpstr>Secteurs et Clients</vt:lpstr>
      <vt:lpstr>Exemples du domaine d’application</vt:lpstr>
      <vt:lpstr>Gamme de Produits</vt:lpstr>
      <vt:lpstr>La Division Ressorts c’est 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Dmi</dc:title>
  <dc:creator>rate8</dc:creator>
  <cp:lastModifiedBy>rate8</cp:lastModifiedBy>
  <cp:revision>69</cp:revision>
  <dcterms:created xsi:type="dcterms:W3CDTF">2016-07-06T09:53:50Z</dcterms:created>
  <dcterms:modified xsi:type="dcterms:W3CDTF">2016-12-21T13:23:33Z</dcterms:modified>
</cp:coreProperties>
</file>

<file path=docProps/thumbnail.jpeg>
</file>